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9" r:id="rId7"/>
    <p:sldId id="267" r:id="rId8"/>
    <p:sldId id="261" r:id="rId9"/>
    <p:sldId id="262" r:id="rId10"/>
    <p:sldId id="263" r:id="rId11"/>
    <p:sldId id="274" r:id="rId12"/>
    <p:sldId id="280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3BCF5-BB03-4DC6-B082-CC8392BF607D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F1E1D-2593-4D15-B5ED-99185E5581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8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F1E1D-2593-4D15-B5ED-99185E5581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 smtClean="0">
                <a:latin typeface="Bahnschrift SemiBold" panose="020B0502040204020203" pitchFamily="34" charset="0"/>
              </a:rPr>
              <a:t>Современные методы растеризации изображений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5180600" y="586437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06" y="1870365"/>
            <a:ext cx="6947797" cy="3908136"/>
          </a:xfrm>
        </p:spPr>
      </p:pic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5085" y="1269020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blipFill>
                <a:blip r:embed="rId2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487203" y="6067050"/>
            <a:ext cx="7880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2. Процентное соотношение времени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84" y="1449761"/>
            <a:ext cx="4509747" cy="47215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0" y="1801097"/>
            <a:ext cx="4667765" cy="473223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7224" y="6374827"/>
            <a:ext cx="4499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1. Сравнение качества между всеми </a:t>
            </a:r>
            <a:r>
              <a:rPr lang="ru-RU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рендерами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63205" y="2091559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Bahnschrift Light" panose="020B0502040204020203" pitchFamily="34" charset="0"/>
              </a:rPr>
              <a:t>Средняя скорость роста</a:t>
            </a:r>
            <a:r>
              <a:rPr lang="ru-RU" sz="1400" dirty="0" smtClean="0">
                <a:latin typeface="Bahnschrift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appleseed = </a:t>
            </a:r>
            <a:r>
              <a:rPr lang="en-US" sz="1400" b="1" dirty="0">
                <a:latin typeface="Bahnschrift Light" panose="020B0502040204020203" pitchFamily="34" charset="0"/>
              </a:rPr>
              <a:t>0.00779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Cycles = 0.145291</a:t>
            </a:r>
            <a:endParaRPr lang="ru-RU" sz="1400" dirty="0"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LuxCore = 0.0328</a:t>
            </a:r>
            <a:endParaRPr lang="ru-RU" sz="1400" dirty="0">
              <a:latin typeface="Bahnschrift Light" panose="020B0502040204020203" pitchFamily="34" charset="0"/>
            </a:endParaRPr>
          </a:p>
          <a:p>
            <a:endParaRPr lang="ru-RU" sz="1400" dirty="0">
              <a:latin typeface="Bahnschrift Light" panose="020B0502040204020203" pitchFamily="34" charset="0"/>
            </a:endParaRPr>
          </a:p>
          <a:p>
            <a:pPr algn="ctr"/>
            <a:endParaRPr lang="ru-RU" sz="1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18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5085" y="1269020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</a:t>
            </a:r>
            <a:r>
              <a:rPr lang="ru-RU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2</a:t>
            </a:r>
            <a:endParaRPr lang="ru-RU" sz="22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974896" y="6094425"/>
            <a:ext cx="7880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4. </a:t>
            </a:r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С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равнение качества между всеми </a:t>
            </a:r>
            <a:r>
              <a:rPr lang="ru-RU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рендерами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57224" y="6056166"/>
            <a:ext cx="4355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2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. Сравнение качества между </a:t>
            </a:r>
            <a:r>
              <a:rPr 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cycles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и </a:t>
            </a:r>
            <a:r>
              <a:rPr lang="en-US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luxcore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9"/>
          <a:stretch/>
        </p:blipFill>
        <p:spPr>
          <a:xfrm>
            <a:off x="6512135" y="958834"/>
            <a:ext cx="5236520" cy="50973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7"/>
          <a:stretch/>
        </p:blipFill>
        <p:spPr>
          <a:xfrm>
            <a:off x="461273" y="1630504"/>
            <a:ext cx="4833307" cy="44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2481349"/>
          </a:xfrm>
        </p:spPr>
        <p:txBody>
          <a:bodyPr/>
          <a:lstStyle/>
          <a:p>
            <a:r>
              <a:rPr lang="ru-RU" dirty="0"/>
              <a:t>В большинстве тестов наилучшую динамику показал рендер </a:t>
            </a:r>
            <a:r>
              <a:rPr lang="ru-RU" dirty="0" err="1"/>
              <a:t>luxcore</a:t>
            </a:r>
            <a:r>
              <a:rPr lang="ru-RU" dirty="0"/>
              <a:t>, </a:t>
            </a:r>
            <a:r>
              <a:rPr lang="ru-RU" dirty="0" smtClean="0"/>
              <a:t>который </a:t>
            </a:r>
            <a:r>
              <a:rPr lang="ru-RU" dirty="0"/>
              <a:t>в условиях ограниченного времени давал наиболее фотореалистичное изображение, и с течением времени демонстрировал наилучший темп роста качества изображения. При этом, рендеры appleseed и </a:t>
            </a:r>
            <a:r>
              <a:rPr lang="en-US" dirty="0" err="1"/>
              <a:t>l</a:t>
            </a:r>
            <a:r>
              <a:rPr lang="ru-RU" dirty="0" err="1" smtClean="0"/>
              <a:t>uxcore</a:t>
            </a:r>
            <a:r>
              <a:rPr lang="ru-RU" dirty="0" smtClean="0"/>
              <a:t> </a:t>
            </a:r>
            <a:r>
              <a:rPr lang="ru-RU" dirty="0"/>
              <a:t>демонстрировали схожие результаты: они дали изображения приблизительно равного качества в условиях ограниченного времени, а с течением времени качество изображения менялось мало.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942109" y="5043055"/>
            <a:ext cx="10487890" cy="1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7345585" y="5156476"/>
            <a:ext cx="85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luxcore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75071" y="515647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appleseed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899277" y="5156476"/>
            <a:ext cx="73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cycles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42109" y="467372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609821" y="4673723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фотореалистичность</a:t>
            </a:r>
            <a:endParaRPr lang="ru-RU" dirty="0"/>
          </a:p>
        </p:txBody>
      </p:sp>
      <p:cxnSp>
        <p:nvCxnSpPr>
          <p:cNvPr id="12" name="Прямая соединительная линия 11"/>
          <p:cNvCxnSpPr>
            <a:endCxn id="8" idx="0"/>
          </p:cNvCxnSpPr>
          <p:nvPr/>
        </p:nvCxnSpPr>
        <p:spPr>
          <a:xfrm>
            <a:off x="4265916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endCxn id="6" idx="0"/>
          </p:cNvCxnSpPr>
          <p:nvPr/>
        </p:nvCxnSpPr>
        <p:spPr>
          <a:xfrm>
            <a:off x="7772401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9471275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011680"/>
            <a:ext cx="9214103" cy="3766185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Цель работы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–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сравнение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различных реализаций алгоритмов трассировки лучей в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нескольких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программах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рендеринга изображений для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определения наиболее фотореалистичного и быстрого.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pPr lvl="1"/>
            <a:r>
              <a:rPr lang="ru-RU" sz="2000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3</a:t>
            </a:r>
            <a:r>
              <a:rPr lang="en-US" sz="1600" dirty="0">
                <a:solidFill>
                  <a:schemeClr val="tx1"/>
                </a:solidFill>
              </a:rPr>
              <a:t>D </a:t>
            </a:r>
            <a:r>
              <a:rPr lang="ru-RU" sz="1600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sz="1600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sz="1600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1600" dirty="0">
                <a:solidFill>
                  <a:schemeClr val="tx1"/>
                </a:solidFill>
              </a:rPr>
              <a:t>PSNR</a:t>
            </a:r>
            <a:r>
              <a:rPr lang="ru-RU" sz="16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Концепция </a:t>
            </a:r>
            <a:r>
              <a:rPr lang="en-US" sz="4400" dirty="0">
                <a:latin typeface="Bahnschrift SemiBold" panose="020B0502040204020203" pitchFamily="34" charset="0"/>
              </a:rPr>
              <a:t>Physically-Based Rendering</a:t>
            </a:r>
            <a:endParaRPr lang="ru-RU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438912"/>
          </a:xfrm>
        </p:spPr>
        <p:txBody>
          <a:bodyPr/>
          <a:lstStyle/>
          <a:p>
            <a:r>
              <a:rPr lang="ru-RU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6" y="3055279"/>
            <a:ext cx="9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BSDF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2512901"/>
            <a:ext cx="6467856" cy="6644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6" y="5813092"/>
            <a:ext cx="921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4 Материалы, полученные с помощью </a:t>
            </a:r>
            <a:r>
              <a:rPr lang="en-US" dirty="0" smtClean="0"/>
              <a:t>BSDF (</a:t>
            </a:r>
            <a:r>
              <a:rPr lang="en-US" dirty="0"/>
              <a:t>b</a:t>
            </a:r>
            <a:r>
              <a:rPr lang="en-US" dirty="0" smtClean="0"/>
              <a:t>idirectional </a:t>
            </a:r>
            <a:r>
              <a:rPr lang="en-US" dirty="0"/>
              <a:t>scattering distribution function 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5369503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7"/>
          <a:stretch/>
        </p:blipFill>
        <p:spPr>
          <a:xfrm>
            <a:off x="676657" y="2328950"/>
            <a:ext cx="5821126" cy="42884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57224" y="2743200"/>
            <a:ext cx="3208194" cy="1011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blender3d.org.ua/book/YafRay/img/thumb_13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11" y="2978727"/>
            <a:ext cx="4541588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3710" y="1932092"/>
            <a:ext cx="7716982" cy="44057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762001" y="5008298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6B1E6E-3E77-48D1-9367-7601E8F5F06B}"/>
              </a:ext>
            </a:extLst>
          </p:cNvPr>
          <p:cNvSpPr/>
          <p:nvPr/>
        </p:nvSpPr>
        <p:spPr>
          <a:xfrm>
            <a:off x="4667014" y="579533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9" y="1912090"/>
            <a:ext cx="5003030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1362062" y="6220687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B17A3B-EBB8-4F26-9AC6-19B80BC6ECC1}"/>
              </a:ext>
            </a:extLst>
          </p:cNvPr>
          <p:cNvSpPr/>
          <p:nvPr/>
        </p:nvSpPr>
        <p:spPr>
          <a:xfrm>
            <a:off x="5393489" y="6220687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4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62" y="1801051"/>
            <a:ext cx="3229396" cy="4440420"/>
          </a:xfrm>
        </p:spPr>
      </p:pic>
      <p:pic>
        <p:nvPicPr>
          <p:cNvPr id="2050" name="Picture 2" descr="https://sun1-93.userapi.com/dOzrQrrVRRqKNqZJk2XgMey1_VxAl-yWSL-BbQ/zjLZU9lmT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96" y="1786803"/>
            <a:ext cx="6278065" cy="443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6710</TotalTime>
  <Words>330</Words>
  <Application>Microsoft Office PowerPoint</Application>
  <PresentationFormat>Широкоэкранный</PresentationFormat>
  <Paragraphs>54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Bahnschrift Light</vt:lpstr>
      <vt:lpstr>Bahnschrift SemiBold</vt:lpstr>
      <vt:lpstr>Calibri</vt:lpstr>
      <vt:lpstr>Calibri Light</vt:lpstr>
      <vt:lpstr>Cambria Math</vt:lpstr>
      <vt:lpstr>Метрополия</vt:lpstr>
      <vt:lpstr>Современные методы растеризации изображений</vt:lpstr>
      <vt:lpstr>Цели и задачи работы</vt:lpstr>
      <vt:lpstr>Реалистичный рендеринг </vt:lpstr>
      <vt:lpstr>Концепция Physically-Based Rendering</vt:lpstr>
      <vt:lpstr>Алгоритмы трассировки</vt:lpstr>
      <vt:lpstr>Алгоритмы трассировки</vt:lpstr>
      <vt:lpstr>Алгоритмы трассировки</vt:lpstr>
      <vt:lpstr>Сцены для сравнения рендеров</vt:lpstr>
      <vt:lpstr>Сцены для сравнения рендеров</vt:lpstr>
      <vt:lpstr>Сцены для сравнения рендеров</vt:lpstr>
      <vt:lpstr>Результаты</vt:lpstr>
      <vt:lpstr>Результаты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61</cp:revision>
  <dcterms:created xsi:type="dcterms:W3CDTF">2020-05-11T13:52:25Z</dcterms:created>
  <dcterms:modified xsi:type="dcterms:W3CDTF">2020-06-02T17:08:31Z</dcterms:modified>
</cp:coreProperties>
</file>